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9"/>
  </p:notesMasterIdLst>
  <p:sldIdLst>
    <p:sldId id="256" r:id="rId2"/>
    <p:sldId id="339" r:id="rId3"/>
    <p:sldId id="344" r:id="rId4"/>
    <p:sldId id="343" r:id="rId5"/>
    <p:sldId id="342" r:id="rId6"/>
    <p:sldId id="340" r:id="rId7"/>
    <p:sldId id="325" r:id="rId8"/>
  </p:sldIdLst>
  <p:sldSz cx="9144000" cy="6858000" type="screen4x3"/>
  <p:notesSz cx="6883400" cy="9906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01" autoAdjust="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9900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ABCD203B-6865-461E-834A-48F728A2CEF8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340" y="4705350"/>
            <a:ext cx="5506720" cy="4457700"/>
          </a:xfrm>
          <a:prstGeom prst="rect">
            <a:avLst/>
          </a:prstGeom>
        </p:spPr>
        <p:txBody>
          <a:bodyPr vert="horz" lIns="95939" tIns="47969" rIns="95939" bIns="47969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9900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D865FEDB-3EAA-478A-BB9D-E529DDE46F3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65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ea typeface="Arial Unicode MS" pitchFamily="34" charset="-128"/>
                <a:cs typeface="Arial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491880" y="630932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1EAEBB63-6D04-4745-82A7-8303049C0988}" type="datetimeFigureOut">
              <a:rPr lang="it-IT" smtClean="0"/>
              <a:pPr/>
              <a:t>28/04/2015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38D8-4141-403C-9055-BE9BB7F5B0A9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9" name="Immagine 8" descr="Logo%20PiTER%20senza%20scritte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332656"/>
            <a:ext cx="1440160" cy="9361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BB63-6D04-4745-82A7-8303049C0988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38D8-4141-403C-9055-BE9BB7F5B0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BB63-6D04-4745-82A7-8303049C0988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38D8-4141-403C-9055-BE9BB7F5B0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491880" y="630932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1EAEBB63-6D04-4745-82A7-8303049C0988}" type="datetimeFigureOut">
              <a:rPr lang="it-IT" smtClean="0"/>
              <a:pPr/>
              <a:t>28/04/2015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38D8-4141-403C-9055-BE9BB7F5B0A9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 descr="logo rer color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233181" y="6237312"/>
            <a:ext cx="2910819" cy="4766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BB63-6D04-4745-82A7-8303049C0988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38D8-4141-403C-9055-BE9BB7F5B0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BB63-6D04-4745-82A7-8303049C0988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38D8-4141-403C-9055-BE9BB7F5B0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BB63-6D04-4745-82A7-8303049C0988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38D8-4141-403C-9055-BE9BB7F5B0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BB63-6D04-4745-82A7-8303049C0988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38D8-4141-403C-9055-BE9BB7F5B0A9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 descr="logo rer color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381328"/>
            <a:ext cx="2910819" cy="4766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BB63-6D04-4745-82A7-8303049C0988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38D8-4141-403C-9055-BE9BB7F5B0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BB63-6D04-4745-82A7-8303049C0988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38D8-4141-403C-9055-BE9BB7F5B0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BB63-6D04-4745-82A7-8303049C0988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38D8-4141-403C-9055-BE9BB7F5B0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EBB63-6D04-4745-82A7-8303049C0988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E38D8-4141-403C-9055-BE9BB7F5B0A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6637" y="4023222"/>
            <a:ext cx="6984776" cy="2304256"/>
          </a:xfrm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Chiara Mancini/ Laura Simonetti</a:t>
            </a:r>
          </a:p>
          <a:p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Coordinamento del Piano Telematico</a:t>
            </a:r>
          </a:p>
          <a:p>
            <a:endParaRPr lang="it-IT" sz="2000" b="1" dirty="0" smtClean="0">
              <a:solidFill>
                <a:schemeClr val="accent1">
                  <a:lumMod val="50000"/>
                </a:schemeClr>
              </a:solidFill>
              <a:latin typeface="Century Gothic" pitchFamily="34" charset="0"/>
            </a:endParaRPr>
          </a:p>
          <a:p>
            <a:endParaRPr lang="it-IT" sz="1400" b="1" dirty="0" smtClean="0">
              <a:solidFill>
                <a:schemeClr val="accent1">
                  <a:lumMod val="50000"/>
                </a:schemeClr>
              </a:solidFill>
              <a:latin typeface="Century Gothic" pitchFamily="34" charset="0"/>
            </a:endParaRPr>
          </a:p>
          <a:p>
            <a:endParaRPr lang="it-IT" sz="1400" b="1" dirty="0" smtClean="0">
              <a:solidFill>
                <a:schemeClr val="accent1">
                  <a:lumMod val="50000"/>
                </a:schemeClr>
              </a:solidFill>
              <a:latin typeface="Century Gothic" pitchFamily="34" charset="0"/>
            </a:endParaRPr>
          </a:p>
          <a:p>
            <a:endParaRPr lang="it-IT" sz="1400" b="1" dirty="0" smtClean="0">
              <a:solidFill>
                <a:schemeClr val="accent1">
                  <a:lumMod val="50000"/>
                </a:schemeClr>
              </a:solidFill>
              <a:latin typeface="Century Gothic" pitchFamily="34" charset="0"/>
            </a:endParaRPr>
          </a:p>
          <a:p>
            <a:endParaRPr lang="it-IT" sz="1400" b="1" dirty="0" smtClean="0">
              <a:solidFill>
                <a:schemeClr val="accent1">
                  <a:lumMod val="50000"/>
                </a:schemeClr>
              </a:solidFill>
              <a:latin typeface="Century Gothic" pitchFamily="34" charset="0"/>
            </a:endParaRPr>
          </a:p>
          <a:p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28/04/2015</a:t>
            </a:r>
            <a:endParaRPr lang="it-IT" sz="1400" b="1" dirty="0">
              <a:solidFill>
                <a:schemeClr val="accent1">
                  <a:lumMod val="50000"/>
                </a:schemeClr>
              </a:solidFill>
              <a:latin typeface="Century Gothic" pitchFamily="34" charset="0"/>
            </a:endParaRPr>
          </a:p>
          <a:p>
            <a:endParaRPr lang="it-IT" sz="1400" b="1" dirty="0" smtClean="0">
              <a:solidFill>
                <a:schemeClr val="accent1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4" name="il_fi" descr="http://www.romacapitalenews.com/wp-content/uploads/2012/05/lavoro-ic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138" y="0"/>
            <a:ext cx="9156138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4" descr="logo rer colo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1712" y="6327478"/>
            <a:ext cx="2592288" cy="445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 smtClean="0">
                <a:solidFill>
                  <a:schemeClr val="tx2"/>
                </a:solidFill>
                <a:latin typeface="Albertus Medium" pitchFamily="34" charset="0"/>
              </a:rPr>
              <a:t>La Regione Emilia-Romagna e il RIIR</a:t>
            </a:r>
            <a:endParaRPr lang="it-IT" sz="3200" b="1" dirty="0">
              <a:solidFill>
                <a:schemeClr val="tx2"/>
              </a:solidFill>
              <a:latin typeface="Albertus Medium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endParaRPr lang="it-IT" b="1" dirty="0">
              <a:solidFill>
                <a:schemeClr val="tx2"/>
              </a:solidFill>
              <a:latin typeface="Microsoft Sans Serif" pitchFamily="34" charset="0"/>
              <a:ea typeface="+mj-ea"/>
              <a:cs typeface="Microsoft Sans Serif" pitchFamily="34" charset="0"/>
            </a:endParaRPr>
          </a:p>
          <a:p>
            <a:r>
              <a:rPr lang="it-IT" b="1" dirty="0" smtClean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Partecipazione ai 3 ambiti</a:t>
            </a:r>
          </a:p>
          <a:p>
            <a:r>
              <a:rPr lang="it-IT" b="1" dirty="0" smtClean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Coordinamento unitario e tavoli di raccordo con i colleghi delle diverse Direzioni</a:t>
            </a:r>
          </a:p>
          <a:p>
            <a:r>
              <a:rPr lang="it-IT" b="1" dirty="0" smtClean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Partecipazione alla definizione degli indicatori per i 3 ambiti</a:t>
            </a:r>
          </a:p>
        </p:txBody>
      </p:sp>
      <p:pic>
        <p:nvPicPr>
          <p:cNvPr id="4" name="Immagine 3" descr="Logo%20PiTER%20senza%20scritt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733256"/>
            <a:ext cx="1440160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8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8229600" cy="1143000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chemeClr val="tx2"/>
                </a:solidFill>
                <a:latin typeface="Albertus Medium" pitchFamily="34" charset="0"/>
              </a:rPr>
              <a:t>Focus </a:t>
            </a:r>
            <a:r>
              <a:rPr lang="it-IT" sz="3200" b="1" dirty="0" smtClean="0">
                <a:solidFill>
                  <a:schemeClr val="tx2"/>
                </a:solidFill>
                <a:latin typeface="Albertus Medium" pitchFamily="34" charset="0"/>
              </a:rPr>
              <a:t>su </a:t>
            </a:r>
            <a:r>
              <a:rPr lang="it-IT" sz="3200" b="1" dirty="0">
                <a:solidFill>
                  <a:schemeClr val="tx2"/>
                </a:solidFill>
                <a:latin typeface="Albertus Medium" pitchFamily="34" charset="0"/>
              </a:rPr>
              <a:t>Sanità online</a:t>
            </a:r>
          </a:p>
        </p:txBody>
      </p:sp>
    </p:spTree>
    <p:extLst>
      <p:ext uri="{BB962C8B-B14F-4D97-AF65-F5344CB8AC3E}">
        <p14:creationId xmlns:p14="http://schemas.microsoft.com/office/powerpoint/2010/main" val="2082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332656"/>
            <a:ext cx="8247860" cy="1096080"/>
          </a:xfrm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chemeClr val="tx2"/>
                </a:solidFill>
                <a:latin typeface="Albertus Medium" pitchFamily="34" charset="0"/>
              </a:rPr>
              <a:t>Fascicolo Sanitario Elettronico</a:t>
            </a:r>
            <a:endParaRPr lang="it-IT" sz="3200" b="1" dirty="0">
              <a:solidFill>
                <a:schemeClr val="tx2"/>
              </a:solidFill>
              <a:latin typeface="Albertus Medium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4911741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it-IT" b="1" dirty="0" smtClean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Importanza del contesto abilitante </a:t>
            </a:r>
          </a:p>
          <a:p>
            <a:pPr lvl="2"/>
            <a:r>
              <a:rPr lang="it-IT" sz="1800" b="1" dirty="0" smtClean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sistema  ICT infrastrutturale regionale SOLE  </a:t>
            </a:r>
          </a:p>
          <a:p>
            <a:pPr lvl="2"/>
            <a:r>
              <a:rPr lang="it-IT" sz="1800" b="1" dirty="0" smtClean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livello di integrazione dei sistemi informativi aziendali /Sole</a:t>
            </a:r>
          </a:p>
          <a:p>
            <a:pPr lvl="2"/>
            <a:r>
              <a:rPr lang="it-IT" sz="1800" b="1" dirty="0" smtClean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numerosità e tipologie degli eventi clinici  che alimentano il patrimonio informativo sanitario / SOLE</a:t>
            </a:r>
          </a:p>
          <a:p>
            <a:pPr lvl="2"/>
            <a:r>
              <a:rPr lang="it-IT" sz="1800" b="1" dirty="0" smtClean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sviluppo dell’infrastruttura regionale SOLE /FSE per la fruizione del dato nell’ambito del trattamento dei documenti clinici  strutturati </a:t>
            </a:r>
          </a:p>
          <a:p>
            <a:pPr lvl="2"/>
            <a:r>
              <a:rPr lang="it-IT" sz="1800" b="1" dirty="0" smtClean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sviluppo dell’interoperabilità   e delle regole di accesso</a:t>
            </a:r>
          </a:p>
          <a:p>
            <a:pPr lvl="1"/>
            <a:r>
              <a:rPr lang="it-IT" b="1" dirty="0" smtClean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Indicatori </a:t>
            </a:r>
          </a:p>
          <a:p>
            <a:pPr lvl="2"/>
            <a:r>
              <a:rPr lang="it-IT" sz="1800" b="1" dirty="0" smtClean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numerosità e  tipologia dei documenti clinici che a livello aziendale alimentano il FSE</a:t>
            </a:r>
          </a:p>
          <a:p>
            <a:pPr lvl="2"/>
            <a:r>
              <a:rPr lang="it-IT" sz="1800" b="1" dirty="0" smtClean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processo di acquisizione credenziali e attivazione FSE</a:t>
            </a:r>
          </a:p>
          <a:p>
            <a:pPr lvl="2"/>
            <a:r>
              <a:rPr lang="it-IT" sz="1800" b="1" dirty="0" smtClean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gestione del consenso </a:t>
            </a:r>
          </a:p>
          <a:p>
            <a:pPr lvl="2"/>
            <a:r>
              <a:rPr lang="it-IT" sz="1800" b="1" dirty="0" smtClean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numerosità e  tipologia degli accessi al FSE</a:t>
            </a:r>
          </a:p>
          <a:p>
            <a:pPr lvl="2"/>
            <a:r>
              <a:rPr lang="it-IT" sz="1800" b="1" dirty="0" smtClean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rilevazione anomalie ed errori  nel processo di alimentazione e consultazione </a:t>
            </a:r>
          </a:p>
          <a:p>
            <a:pPr lvl="2"/>
            <a:r>
              <a:rPr lang="it-IT" sz="1800" b="1" dirty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a</a:t>
            </a:r>
            <a:r>
              <a:rPr lang="it-IT" sz="1800" b="1" dirty="0" smtClean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ccessi  al FSE e ai documenti del FSE</a:t>
            </a:r>
          </a:p>
          <a:p>
            <a:pPr lvl="2"/>
            <a:r>
              <a:rPr lang="it-IT" sz="1800" b="1" dirty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a</a:t>
            </a:r>
            <a:r>
              <a:rPr lang="it-IT" sz="1800" b="1" dirty="0" smtClean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ccessi  agli strumenti informativi, di help e supporto on-line da parte del cittadino</a:t>
            </a:r>
          </a:p>
          <a:p>
            <a:pPr lvl="2"/>
            <a:endParaRPr lang="it-IT" sz="1800" b="1" dirty="0" smtClean="0">
              <a:solidFill>
                <a:schemeClr val="tx2"/>
              </a:solidFill>
              <a:latin typeface="Microsoft Sans Serif" pitchFamily="34" charset="0"/>
              <a:ea typeface="+mj-ea"/>
              <a:cs typeface="Microsoft Sans Serif" pitchFamily="34" charset="0"/>
            </a:endParaRPr>
          </a:p>
          <a:p>
            <a:pPr lvl="2"/>
            <a:endParaRPr lang="it-IT" sz="1800" b="1" dirty="0" smtClean="0">
              <a:solidFill>
                <a:schemeClr val="tx2"/>
              </a:solidFill>
              <a:latin typeface="Microsoft Sans Serif" pitchFamily="34" charset="0"/>
              <a:ea typeface="+mj-ea"/>
              <a:cs typeface="Microsoft Sans Serif" pitchFamily="34" charset="0"/>
            </a:endParaRPr>
          </a:p>
          <a:p>
            <a:pPr marL="0" indent="0">
              <a:buNone/>
            </a:pPr>
            <a:endParaRPr lang="it-IT" sz="2000" b="1" dirty="0" smtClean="0">
              <a:solidFill>
                <a:schemeClr val="tx2"/>
              </a:solidFill>
              <a:latin typeface="Microsoft Sans Serif" pitchFamily="34" charset="0"/>
              <a:ea typeface="+mj-ea"/>
              <a:cs typeface="Microsoft Sans Serif" pitchFamily="34" charset="0"/>
            </a:endParaRPr>
          </a:p>
          <a:p>
            <a:endParaRPr lang="it-IT" b="1" dirty="0">
              <a:solidFill>
                <a:schemeClr val="tx2"/>
              </a:solidFill>
              <a:latin typeface="Microsoft Sans Serif" pitchFamily="34" charset="0"/>
              <a:ea typeface="+mj-ea"/>
              <a:cs typeface="Microsoft Sans Serif" pitchFamily="34" charset="0"/>
            </a:endParaRPr>
          </a:p>
          <a:p>
            <a:endParaRPr lang="it-IT" b="1" dirty="0" smtClean="0">
              <a:solidFill>
                <a:schemeClr val="tx2"/>
              </a:solidFill>
              <a:latin typeface="Microsoft Sans Serif" pitchFamily="34" charset="0"/>
              <a:ea typeface="+mj-ea"/>
              <a:cs typeface="Microsoft Sans Serif" pitchFamily="34" charset="0"/>
            </a:endParaRPr>
          </a:p>
        </p:txBody>
      </p:sp>
      <p:pic>
        <p:nvPicPr>
          <p:cNvPr id="4" name="Immagine 3" descr="Logo%20PiTER%20senza%20scritt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805264"/>
            <a:ext cx="1440160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92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chemeClr val="tx2"/>
                </a:solidFill>
                <a:latin typeface="Albertus Medium" pitchFamily="34" charset="0"/>
              </a:rPr>
              <a:t>Portale Accesso On </a:t>
            </a:r>
            <a:r>
              <a:rPr lang="it-IT" sz="3200" b="1" dirty="0" err="1" smtClean="0">
                <a:solidFill>
                  <a:schemeClr val="tx2"/>
                </a:solidFill>
                <a:latin typeface="Albertus Medium" pitchFamily="34" charset="0"/>
              </a:rPr>
              <a:t>line</a:t>
            </a:r>
            <a:r>
              <a:rPr lang="it-IT" sz="3200" b="1" dirty="0" smtClean="0">
                <a:solidFill>
                  <a:schemeClr val="tx2"/>
                </a:solidFill>
                <a:latin typeface="Albertus Medium" pitchFamily="34" charset="0"/>
              </a:rPr>
              <a:t> ai Servizi Sanitari</a:t>
            </a:r>
            <a:br>
              <a:rPr lang="it-IT" sz="3200" b="1" dirty="0" smtClean="0">
                <a:solidFill>
                  <a:schemeClr val="tx2"/>
                </a:solidFill>
                <a:latin typeface="Albertus Medium" pitchFamily="34" charset="0"/>
              </a:rPr>
            </a:br>
            <a:r>
              <a:rPr lang="it-IT" sz="2800" b="1" dirty="0" smtClean="0">
                <a:solidFill>
                  <a:schemeClr val="tx2"/>
                </a:solidFill>
                <a:latin typeface="Albertus Medium" pitchFamily="34" charset="0"/>
              </a:rPr>
              <a:t>FSE-PAOSS</a:t>
            </a:r>
            <a:endParaRPr lang="it-IT" sz="2800" b="1" dirty="0">
              <a:solidFill>
                <a:schemeClr val="tx2"/>
              </a:solidFill>
              <a:latin typeface="Albertus Medium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lvl="1"/>
            <a:r>
              <a:rPr lang="it-IT" b="1" dirty="0" smtClean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Strumento unitario di accesso ai servizi  di</a:t>
            </a:r>
          </a:p>
          <a:p>
            <a:pPr lvl="2"/>
            <a:r>
              <a:rPr lang="it-IT" b="1" dirty="0" smtClean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FSE</a:t>
            </a:r>
          </a:p>
          <a:p>
            <a:pPr lvl="2"/>
            <a:r>
              <a:rPr lang="it-IT" sz="2400" b="1" dirty="0" smtClean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prenotazioni online</a:t>
            </a:r>
          </a:p>
          <a:p>
            <a:pPr lvl="2"/>
            <a:r>
              <a:rPr lang="it-IT" sz="2400" b="1" dirty="0" smtClean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pagamento ticket online </a:t>
            </a:r>
          </a:p>
          <a:p>
            <a:pPr lvl="2"/>
            <a:r>
              <a:rPr lang="it-IT" b="1" dirty="0" err="1" smtClean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Scelta-revoca</a:t>
            </a:r>
            <a:r>
              <a:rPr lang="it-IT" b="1" dirty="0" smtClean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 medico</a:t>
            </a:r>
          </a:p>
          <a:p>
            <a:pPr lvl="2"/>
            <a:r>
              <a:rPr lang="it-IT" sz="2400" b="1" dirty="0" smtClean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consegna referti</a:t>
            </a:r>
          </a:p>
          <a:p>
            <a:pPr lvl="1"/>
            <a:r>
              <a:rPr lang="it-IT" sz="2800" b="1" dirty="0" smtClean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Indicatori </a:t>
            </a:r>
            <a:r>
              <a:rPr lang="it-IT" sz="2000" b="1" dirty="0" smtClean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 misurazione qualità dei servizi</a:t>
            </a:r>
          </a:p>
          <a:p>
            <a:pPr lvl="2"/>
            <a:r>
              <a:rPr lang="it-IT" sz="2000" b="1" dirty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accessi agli strumenti informativi, di help e supporto on-line da parte del cittadino</a:t>
            </a:r>
          </a:p>
          <a:p>
            <a:pPr lvl="2"/>
            <a:r>
              <a:rPr lang="it-IT" sz="2000" b="1" dirty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n</a:t>
            </a:r>
            <a:r>
              <a:rPr lang="it-IT" sz="2000" b="1" dirty="0" smtClean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umerosità e tipologia richieste assistenza </a:t>
            </a:r>
          </a:p>
          <a:p>
            <a:pPr lvl="2"/>
            <a:r>
              <a:rPr lang="it-IT" sz="2000" b="1" dirty="0" smtClean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notifiche email/SMS </a:t>
            </a:r>
            <a:endParaRPr lang="it-IT" sz="2000" b="1" dirty="0">
              <a:solidFill>
                <a:schemeClr val="tx2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lvl="2"/>
            <a:endParaRPr lang="it-IT" sz="1800" b="1" dirty="0" smtClean="0">
              <a:solidFill>
                <a:srgbClr val="FF0000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lvl="2"/>
            <a:endParaRPr lang="it-IT" sz="1800" b="1" dirty="0" smtClean="0">
              <a:solidFill>
                <a:srgbClr val="FF0000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marL="914400" lvl="1" indent="-457200"/>
            <a:endParaRPr lang="it-IT" sz="2400" b="1" dirty="0">
              <a:solidFill>
                <a:schemeClr val="tx2"/>
              </a:solidFill>
              <a:latin typeface="Microsoft Sans Serif" pitchFamily="34" charset="0"/>
              <a:ea typeface="+mj-ea"/>
              <a:cs typeface="Microsoft Sans Serif" pitchFamily="34" charset="0"/>
            </a:endParaRPr>
          </a:p>
          <a:p>
            <a:pPr marL="514350" indent="-457200"/>
            <a:endParaRPr lang="it-IT" b="1" dirty="0" smtClean="0">
              <a:solidFill>
                <a:schemeClr val="tx2"/>
              </a:solidFill>
              <a:latin typeface="Microsoft Sans Serif" pitchFamily="34" charset="0"/>
              <a:ea typeface="+mj-ea"/>
              <a:cs typeface="Microsoft Sans Serif" pitchFamily="34" charset="0"/>
            </a:endParaRPr>
          </a:p>
          <a:p>
            <a:pPr marL="57150" indent="0">
              <a:buNone/>
            </a:pPr>
            <a:endParaRPr lang="it-IT" b="1" dirty="0">
              <a:solidFill>
                <a:schemeClr val="tx2"/>
              </a:solidFill>
              <a:latin typeface="Microsoft Sans Serif" pitchFamily="34" charset="0"/>
              <a:ea typeface="+mj-ea"/>
              <a:cs typeface="Microsoft Sans Serif" pitchFamily="34" charset="0"/>
            </a:endParaRPr>
          </a:p>
        </p:txBody>
      </p:sp>
      <p:pic>
        <p:nvPicPr>
          <p:cNvPr id="4" name="Immagine 3" descr="Logo%20PiTER%20senza%20scritt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805264"/>
            <a:ext cx="1440160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b="1" dirty="0" smtClean="0">
                <a:solidFill>
                  <a:schemeClr val="tx2"/>
                </a:solidFill>
                <a:latin typeface="Albertus Medium" pitchFamily="34" charset="0"/>
              </a:rPr>
              <a:t>DEMATERIALIZZAZIONE DELLA PRESCRIZIONE MEDICA</a:t>
            </a:r>
            <a:endParaRPr lang="it-IT" sz="2400" b="1" dirty="0">
              <a:solidFill>
                <a:schemeClr val="tx2"/>
              </a:solidFill>
              <a:latin typeface="Albertus Medium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it-IT" sz="2400" b="1" dirty="0" smtClean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Il progetto è in fase avanzata di realizzazione, la  definizione di indicatori di struttura e di processo è risultata preziosa per l’analisi delle problematiche e il superamento delle criticità</a:t>
            </a:r>
          </a:p>
          <a:p>
            <a:pPr marL="0" indent="0">
              <a:lnSpc>
                <a:spcPct val="90000"/>
              </a:lnSpc>
              <a:buNone/>
            </a:pPr>
            <a:endParaRPr lang="it-IT" sz="2400" b="1" dirty="0" smtClean="0">
              <a:solidFill>
                <a:schemeClr val="tx2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it-IT" sz="2400" b="1" dirty="0" smtClean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Indicatori  </a:t>
            </a:r>
            <a:r>
              <a:rPr lang="it-IT" sz="2000" b="1" dirty="0" smtClean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a livello regionale e per singola azienda</a:t>
            </a:r>
          </a:p>
          <a:p>
            <a:pPr marL="0" indent="0">
              <a:lnSpc>
                <a:spcPct val="90000"/>
              </a:lnSpc>
              <a:buNone/>
            </a:pPr>
            <a:endParaRPr lang="it-IT" sz="2000" b="1" dirty="0" smtClean="0">
              <a:solidFill>
                <a:schemeClr val="tx2"/>
              </a:solidFill>
              <a:latin typeface="Microsoft Sans Serif" pitchFamily="34" charset="0"/>
              <a:cs typeface="Microsoft Sans Serif" pitchFamily="34" charset="0"/>
            </a:endParaRPr>
          </a:p>
          <a:p>
            <a:r>
              <a:rPr lang="it-IT" sz="2000" b="1" dirty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Numerosità e tipologia prescrizioni dematerializzate sul totale informatizzate</a:t>
            </a:r>
          </a:p>
          <a:p>
            <a:r>
              <a:rPr lang="it-IT" sz="2000" b="1" dirty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Numerosità e tipologia dei soggetti erogatori (farmacie)</a:t>
            </a:r>
          </a:p>
          <a:p>
            <a:r>
              <a:rPr lang="it-IT" sz="2000" b="1" dirty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Numerosità e tipologia dei soggetti </a:t>
            </a:r>
            <a:r>
              <a:rPr lang="it-IT" sz="2000" b="1" dirty="0" err="1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prescrittori</a:t>
            </a:r>
            <a:r>
              <a:rPr lang="it-IT" sz="2000" b="1" dirty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 sul totale</a:t>
            </a:r>
          </a:p>
          <a:p>
            <a:r>
              <a:rPr lang="it-IT" sz="2000" b="1" dirty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Prenotato su prescritto in </a:t>
            </a:r>
            <a:r>
              <a:rPr lang="it-IT" sz="2000" b="1" dirty="0" err="1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dema</a:t>
            </a:r>
            <a:r>
              <a:rPr lang="it-IT" sz="2000" b="1" dirty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</a:p>
          <a:p>
            <a:r>
              <a:rPr lang="it-IT" sz="2000" b="1" dirty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Erogato su prescritto in </a:t>
            </a:r>
            <a:r>
              <a:rPr lang="it-IT" sz="2000" b="1" dirty="0" err="1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dema</a:t>
            </a:r>
            <a:r>
              <a:rPr lang="it-IT" sz="2000" b="1" dirty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</a:p>
          <a:p>
            <a:r>
              <a:rPr lang="it-IT" sz="2000" b="1" dirty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Monitoraggio errori formali e infrastrutturali a livello di processo</a:t>
            </a:r>
          </a:p>
        </p:txBody>
      </p:sp>
      <p:pic>
        <p:nvPicPr>
          <p:cNvPr id="6" name="Immagine 5" descr="Logo%20PiTER%20senza%20scritt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805264"/>
            <a:ext cx="1440160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3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b="1" dirty="0" smtClean="0">
                <a:solidFill>
                  <a:schemeClr val="tx2"/>
                </a:solidFill>
                <a:latin typeface="Albertus Medium" pitchFamily="34" charset="0"/>
              </a:rPr>
              <a:t>Altri progetti in fase di realizzazione </a:t>
            </a:r>
            <a:endParaRPr lang="it-IT" sz="2400" b="1" dirty="0">
              <a:solidFill>
                <a:schemeClr val="tx2"/>
              </a:solidFill>
              <a:latin typeface="Albertus Medium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endParaRPr lang="it-IT" sz="2800" b="1" dirty="0" smtClean="0">
              <a:solidFill>
                <a:schemeClr val="tx2"/>
              </a:solidFill>
              <a:latin typeface="Microsoft Sans Serif" pitchFamily="34" charset="0"/>
              <a:ea typeface="+mj-ea"/>
              <a:cs typeface="Microsoft Sans Serif" pitchFamily="34" charset="0"/>
            </a:endParaRPr>
          </a:p>
          <a:p>
            <a:r>
              <a:rPr lang="it-IT" sz="2800" b="1" dirty="0" smtClean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Scheda Sanitaria Individuale  - SSI</a:t>
            </a:r>
          </a:p>
          <a:p>
            <a:pPr lvl="1"/>
            <a:r>
              <a:rPr lang="it-IT" sz="2400" b="1" dirty="0" smtClean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Realizzazione di un applicativo unitario di cartella clinica per Medici di Medicina Generale della Regione Emilia Romagna</a:t>
            </a:r>
          </a:p>
          <a:p>
            <a:r>
              <a:rPr lang="it-IT" sz="2800" b="1" dirty="0" smtClean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Anagrafe Regionale Assistiti</a:t>
            </a:r>
          </a:p>
          <a:p>
            <a:r>
              <a:rPr lang="it-IT" sz="2800" b="1" dirty="0" smtClean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Sistema Gestione risorse umane</a:t>
            </a:r>
          </a:p>
          <a:p>
            <a:pPr lvl="1"/>
            <a:r>
              <a:rPr lang="it-IT" sz="2400" b="1" dirty="0" smtClean="0">
                <a:solidFill>
                  <a:schemeClr val="tx2"/>
                </a:solidFill>
                <a:latin typeface="Microsoft Sans Serif" pitchFamily="34" charset="0"/>
                <a:ea typeface="+mj-ea"/>
                <a:cs typeface="Microsoft Sans Serif" pitchFamily="34" charset="0"/>
              </a:rPr>
              <a:t>Sistema unitario regionale relativo alla gestione delle risorse umane</a:t>
            </a:r>
          </a:p>
          <a:p>
            <a:endParaRPr lang="it-IT" sz="2800" b="1" dirty="0" smtClean="0">
              <a:solidFill>
                <a:schemeClr val="tx2"/>
              </a:solidFill>
              <a:latin typeface="Microsoft Sans Serif" pitchFamily="34" charset="0"/>
              <a:ea typeface="+mj-ea"/>
              <a:cs typeface="Microsoft Sans Serif" pitchFamily="34" charset="0"/>
            </a:endParaRPr>
          </a:p>
        </p:txBody>
      </p:sp>
      <p:pic>
        <p:nvPicPr>
          <p:cNvPr id="4" name="Immagine 3" descr="Logo%20PiTER%20senza%20scritt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733256"/>
            <a:ext cx="1440160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6259</TotalTime>
  <Words>348</Words>
  <Application>Microsoft Office PowerPoint</Application>
  <PresentationFormat>Presentazione su schermo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La Regione Emilia-Romagna e il RIIR</vt:lpstr>
      <vt:lpstr>Focus su Sanità online</vt:lpstr>
      <vt:lpstr>Fascicolo Sanitario Elettronico</vt:lpstr>
      <vt:lpstr>Portale Accesso On line ai Servizi Sanitari FSE-PAOSS</vt:lpstr>
      <vt:lpstr>DEMATERIALIZZAZIONE DELLA PRESCRIZIONE MEDICA</vt:lpstr>
      <vt:lpstr>Altri progetti in fase di realizzazione </vt:lpstr>
    </vt:vector>
  </TitlesOfParts>
  <Company>Regione Emilia-Romagna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Mancini_C</dc:creator>
  <cp:lastModifiedBy>Mancini Chiara</cp:lastModifiedBy>
  <cp:revision>129</cp:revision>
  <dcterms:created xsi:type="dcterms:W3CDTF">2013-09-11T11:32:31Z</dcterms:created>
  <dcterms:modified xsi:type="dcterms:W3CDTF">2015-04-28T06:53:32Z</dcterms:modified>
</cp:coreProperties>
</file>